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57" r:id="rId2"/>
    <p:sldId id="310" r:id="rId3"/>
    <p:sldId id="311" r:id="rId4"/>
    <p:sldId id="319" r:id="rId5"/>
    <p:sldId id="343" r:id="rId6"/>
    <p:sldId id="312" r:id="rId7"/>
    <p:sldId id="333" r:id="rId8"/>
    <p:sldId id="334" r:id="rId9"/>
    <p:sldId id="335" r:id="rId10"/>
    <p:sldId id="336" r:id="rId11"/>
    <p:sldId id="337" r:id="rId12"/>
    <p:sldId id="339" r:id="rId13"/>
    <p:sldId id="321" r:id="rId14"/>
    <p:sldId id="322" r:id="rId15"/>
    <p:sldId id="323" r:id="rId16"/>
    <p:sldId id="327" r:id="rId17"/>
    <p:sldId id="324" r:id="rId18"/>
    <p:sldId id="318" r:id="rId19"/>
    <p:sldId id="344" r:id="rId20"/>
    <p:sldId id="320" r:id="rId21"/>
    <p:sldId id="340" r:id="rId22"/>
    <p:sldId id="341" r:id="rId23"/>
    <p:sldId id="342" r:id="rId24"/>
    <p:sldId id="317" r:id="rId25"/>
    <p:sldId id="326" r:id="rId26"/>
    <p:sldId id="338" r:id="rId27"/>
    <p:sldId id="313" r:id="rId28"/>
    <p:sldId id="289" r:id="rId29"/>
    <p:sldId id="331" r:id="rId30"/>
    <p:sldId id="332" r:id="rId31"/>
    <p:sldId id="30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5B5B"/>
    <a:srgbClr val="8B807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5B951-9052-42B0-9DF2-6DDDE33BC16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F200E-F368-499F-9908-D8E21BAA7D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82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FCFF-B6B0-4D4C-9726-98AEDB580BE8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D4861-6BD5-4AF3-9325-AFCD0F5A3B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FCFF-B6B0-4D4C-9726-98AEDB580BE8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4861-6BD5-4AF3-9325-AFCD0F5A3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FCFF-B6B0-4D4C-9726-98AEDB580BE8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4861-6BD5-4AF3-9325-AFCD0F5A3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FCFF-B6B0-4D4C-9726-98AEDB580BE8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4861-6BD5-4AF3-9325-AFCD0F5A3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FCFF-B6B0-4D4C-9726-98AEDB580BE8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4861-6BD5-4AF3-9325-AFCD0F5A3B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FCFF-B6B0-4D4C-9726-98AEDB580BE8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4861-6BD5-4AF3-9325-AFCD0F5A3B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FCFF-B6B0-4D4C-9726-98AEDB580BE8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4861-6BD5-4AF3-9325-AFCD0F5A3B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FCFF-B6B0-4D4C-9726-98AEDB580BE8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4861-6BD5-4AF3-9325-AFCD0F5A3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FCFF-B6B0-4D4C-9726-98AEDB580BE8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4861-6BD5-4AF3-9325-AFCD0F5A3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FCFF-B6B0-4D4C-9726-98AEDB580BE8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4861-6BD5-4AF3-9325-AFCD0F5A3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FCFF-B6B0-4D4C-9726-98AEDB580BE8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4861-6BD5-4AF3-9325-AFCD0F5A3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096FCFF-B6B0-4D4C-9726-98AEDB580BE8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64D4861-6BD5-4AF3-9325-AFCD0F5A3B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fb.ru/article/186791/meditsinskaya-deontologiya-i-etika-osnovyi-printsipyi-i-metodyi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b.ru/article/186791/meditsinskaya-deontologiya-i-etika-osnovyi-printsipyi-i-metodyi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palata74.ru/kodeks-po-etike-obsuzhdenie-otkryto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fb.ru/article/186791/meditsinskaya-deontologiya-i-etika-osnovyi-printsipyi-i-metodyi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b.ru/article/186791/meditsinskaya-deontologiya-i-etika-osnovyi-printsipyi-i-metodyi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b.ru/article/186791/meditsinskaya-deontologiya-i-etika-osnovyi-printsipyi-i-metodyi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1988840"/>
            <a:ext cx="7597254" cy="11715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Этика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деонтология в терапии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logo"/>
          <p:cNvSpPr>
            <a:spLocks noChangeAspect="1" noChangeArrowheads="1"/>
          </p:cNvSpPr>
          <p:nvPr/>
        </p:nvSpPr>
        <p:spPr bwMode="auto">
          <a:xfrm>
            <a:off x="63500" y="-952500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logo"/>
          <p:cNvSpPr>
            <a:spLocks noChangeAspect="1" noChangeArrowheads="1"/>
          </p:cNvSpPr>
          <p:nvPr/>
        </p:nvSpPr>
        <p:spPr bwMode="auto">
          <a:xfrm>
            <a:off x="63500" y="-815975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logo"/>
          <p:cNvSpPr>
            <a:spLocks noChangeAspect="1" noChangeArrowheads="1"/>
          </p:cNvSpPr>
          <p:nvPr/>
        </p:nvSpPr>
        <p:spPr bwMode="auto">
          <a:xfrm>
            <a:off x="63500" y="-815975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logo"/>
          <p:cNvSpPr>
            <a:spLocks noChangeAspect="1" noChangeArrowheads="1"/>
          </p:cNvSpPr>
          <p:nvPr/>
        </p:nvSpPr>
        <p:spPr bwMode="auto">
          <a:xfrm>
            <a:off x="63500" y="-815975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logo"/>
          <p:cNvSpPr>
            <a:spLocks noChangeAspect="1" noChangeArrowheads="1"/>
          </p:cNvSpPr>
          <p:nvPr/>
        </p:nvSpPr>
        <p:spPr bwMode="auto">
          <a:xfrm>
            <a:off x="63500" y="-815975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4836602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Ильичева </a:t>
            </a:r>
            <a:r>
              <a:rPr lang="ru-RU" sz="2800" b="1" i="1" dirty="0" smtClean="0"/>
              <a:t>О.Е</a:t>
            </a:r>
            <a:r>
              <a:rPr lang="ru-RU" sz="2800" b="1" i="1" dirty="0" smtClean="0"/>
              <a:t>.</a:t>
            </a:r>
          </a:p>
          <a:p>
            <a:r>
              <a:rPr lang="ru-RU" sz="2000" dirty="0"/>
              <a:t>г</a:t>
            </a:r>
            <a:r>
              <a:rPr lang="ru-RU" sz="2000" dirty="0" smtClean="0"/>
              <a:t>лавный специалист терапевт Министерства здравоохранения Челябинской области</a:t>
            </a:r>
            <a:endParaRPr lang="ru-RU" sz="2000" dirty="0"/>
          </a:p>
        </p:txBody>
      </p:sp>
      <p:pic>
        <p:nvPicPr>
          <p:cNvPr id="11" name="Рисунок 10" descr="деонтология и этика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2976"/>
            <a:ext cx="4248472" cy="337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Мои документы\Огошкова И.А\Медицинская палата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478743" y="351986"/>
            <a:ext cx="2242592" cy="1852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333375"/>
            <a:ext cx="37020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468313" y="333375"/>
            <a:ext cx="5168900" cy="6184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A9270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6. Право на информированное добровольное согласие на медицинские вмешательства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7. Право на отказ от медицинского вмешательства или прекращение… (кроме ст.34 «оказание медицинской помощи без согласия граждан»)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8. Право на получение информации о своих правах и обязанностях и состоянии своего здоровья, выборе лиц кому может быть передана информация о состоянии здоровья пациента…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9. Право на получение услуг по ДМС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10. Право на возмещение ущерба в случае причинения вреда здоровью пациента при оказании ему медицинской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421522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33480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203575" y="333375"/>
            <a:ext cx="5673725" cy="5076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b="1">
                <a:cs typeface="Arial" charset="0"/>
              </a:rPr>
              <a:t>11. Право на допуск к пациенту адвоката или законного представителя для защиты его прав</a:t>
            </a:r>
          </a:p>
          <a:p>
            <a:pPr marL="342900" indent="-342900"/>
            <a:endParaRPr lang="ru-RU" b="1">
              <a:cs typeface="Arial" charset="0"/>
            </a:endParaRPr>
          </a:p>
          <a:p>
            <a:pPr marL="342900" indent="-342900"/>
            <a:r>
              <a:rPr lang="ru-RU" b="1">
                <a:cs typeface="Arial" charset="0"/>
              </a:rPr>
              <a:t>12. Право на духовную поддержку – на допуск к пациенту священнослужителя, предоставления условий для отправления религиозных обрядов…</a:t>
            </a:r>
          </a:p>
          <a:p>
            <a:pPr marL="342900" indent="-342900"/>
            <a:endParaRPr lang="ru-RU" b="1">
              <a:cs typeface="Arial" charset="0"/>
            </a:endParaRPr>
          </a:p>
          <a:p>
            <a:pPr marL="342900" indent="-342900"/>
            <a:r>
              <a:rPr lang="ru-RU" b="1">
                <a:cs typeface="Arial" charset="0"/>
              </a:rPr>
              <a:t>13. Право непосредственного знакомства с медицинской документацией, отражающей состояние здоровья и получение по ней консультации других специалистов</a:t>
            </a:r>
          </a:p>
          <a:p>
            <a:pPr marL="342900" indent="-342900"/>
            <a:endParaRPr lang="ru-RU" b="1">
              <a:cs typeface="Arial" charset="0"/>
            </a:endParaRPr>
          </a:p>
          <a:p>
            <a:pPr marL="342900" indent="-342900"/>
            <a:r>
              <a:rPr lang="ru-RU" b="1">
                <a:cs typeface="Arial" charset="0"/>
              </a:rPr>
              <a:t>14. Право обжалования у руководителя ЛПУ, в профессиональной медицинской ассоциации неправомерных действий медицинских работников…</a:t>
            </a:r>
          </a:p>
        </p:txBody>
      </p:sp>
      <p:sp>
        <p:nvSpPr>
          <p:cNvPr id="57350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364088" y="6309320"/>
            <a:ext cx="2847975" cy="365125"/>
          </a:xfrm>
          <a:noFill/>
        </p:spPr>
        <p:txBody>
          <a:bodyPr/>
          <a:lstStyle/>
          <a:p>
            <a:r>
              <a:rPr lang="en-US" dirty="0" smtClean="0"/>
              <a:t>Copyright, </a:t>
            </a:r>
            <a:r>
              <a:rPr lang="ru-RU" dirty="0" smtClean="0"/>
              <a:t>М.Э. Шубина, 2014</a:t>
            </a:r>
          </a:p>
        </p:txBody>
      </p:sp>
    </p:spTree>
    <p:extLst>
      <p:ext uri="{BB962C8B-B14F-4D97-AF65-F5344CB8AC3E}">
        <p14:creationId xmlns:p14="http://schemas.microsoft.com/office/powerpoint/2010/main" val="74381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99992" y="1844824"/>
            <a:ext cx="4392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Способы защиты прав пациента:</a:t>
            </a:r>
          </a:p>
          <a:p>
            <a:pPr lvl="0"/>
            <a:endParaRPr lang="ru-RU" sz="2800" b="1" dirty="0" smtClean="0"/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 smtClean="0"/>
              <a:t>Административный (ведомственный</a:t>
            </a:r>
            <a:r>
              <a:rPr lang="ru-RU" sz="2800" b="1" dirty="0" smtClean="0"/>
              <a:t>)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ru-RU" sz="2800" b="1" dirty="0" smtClean="0"/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 smtClean="0"/>
              <a:t>Досудебный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ru-RU" sz="2800" b="1" dirty="0" smtClean="0"/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 smtClean="0"/>
              <a:t>Судебный</a:t>
            </a:r>
            <a:endParaRPr lang="ru-RU" sz="2800" b="1" dirty="0"/>
          </a:p>
        </p:txBody>
      </p:sp>
      <p:pic>
        <p:nvPicPr>
          <p:cNvPr id="7172" name="Picture 4" descr="http://medkarta.com/pic/md/20093107121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10445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8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ФЕДЕРАЛЬНЫЙ ЗАКОН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 ОСНОВАХ ОХРАНЫ ЗДОРОВЬЯ ГРАЖДАН В РОССИЙСКОЙ ФЕДЕРАЦИИ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N 323-ФЗ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3212976"/>
            <a:ext cx="6267734" cy="307183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endParaRPr lang="ru-RU" dirty="0" smtClean="0"/>
          </a:p>
          <a:p>
            <a:pPr marL="0" indent="0" algn="ctr">
              <a:buNone/>
            </a:pPr>
            <a:r>
              <a:rPr lang="ru-RU" sz="3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Принят</a:t>
            </a:r>
          </a:p>
          <a:p>
            <a:pPr marL="0" indent="0" algn="ctr">
              <a:buNone/>
            </a:pPr>
            <a:r>
              <a:rPr lang="ru-RU" sz="3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lang="ru-RU" sz="3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Думой</a:t>
            </a:r>
          </a:p>
          <a:p>
            <a:pPr marL="0" indent="0" algn="ctr">
              <a:buNone/>
            </a:pPr>
            <a:r>
              <a:rPr lang="ru-RU" sz="3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ноября 2011 года</a:t>
            </a:r>
          </a:p>
          <a:p>
            <a:pPr marL="0" indent="0" algn="ctr">
              <a:buNone/>
            </a:pPr>
            <a:r>
              <a:rPr lang="ru-RU" sz="3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sz="3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Одобрен</a:t>
            </a:r>
          </a:p>
          <a:p>
            <a:pPr marL="0" indent="0" algn="ctr">
              <a:buNone/>
            </a:pPr>
            <a:r>
              <a:rPr lang="ru-RU" sz="3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Советом </a:t>
            </a:r>
            <a:r>
              <a:rPr lang="ru-RU" sz="3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pPr marL="0" indent="0" algn="ctr">
              <a:buNone/>
            </a:pPr>
            <a:r>
              <a:rPr lang="ru-RU" sz="3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 ноября 2011 года</a:t>
            </a:r>
          </a:p>
          <a:p>
            <a:pPr marL="0" indent="0" algn="ctr">
              <a:buNone/>
            </a:pPr>
            <a:r>
              <a:rPr lang="ru-RU" sz="3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Вступил в силу 01 января 2012 года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692696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ОСНОВАХ ОХРАНЫ ЗДОРОВЬЯ ГРАЖДАН В РОССИЙСКОЙ ФЕДЕРАЦИИ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 323-ФЗ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28575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316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908720"/>
            <a:ext cx="6861448" cy="83671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Статья 4. Основные принципы охраны здоровья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 </a:t>
            </a:r>
          </a:p>
          <a:p>
            <a:r>
              <a:rPr lang="ru-RU" sz="3800" b="1" dirty="0">
                <a:solidFill>
                  <a:schemeClr val="accent2">
                    <a:lumMod val="50000"/>
                  </a:schemeClr>
                </a:solidFill>
              </a:rPr>
              <a:t>Основными </a:t>
            </a: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</a:rPr>
              <a:t>принципами </a:t>
            </a:r>
            <a:r>
              <a:rPr lang="ru-RU" sz="3800" b="1" dirty="0">
                <a:solidFill>
                  <a:schemeClr val="accent2">
                    <a:lumMod val="50000"/>
                  </a:schemeClr>
                </a:solidFill>
              </a:rPr>
              <a:t>охраны здоровья являются:</a:t>
            </a:r>
          </a:p>
          <a:p>
            <a:r>
              <a:rPr lang="ru-RU" sz="3800" b="1" dirty="0">
                <a:solidFill>
                  <a:schemeClr val="accent2">
                    <a:lumMod val="50000"/>
                  </a:schemeClr>
                </a:solidFill>
              </a:rPr>
              <a:t>1) соблюдение прав граждан в сфере </a:t>
            </a: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</a:rPr>
              <a:t>охраны </a:t>
            </a:r>
            <a:r>
              <a:rPr lang="ru-RU" sz="3800" b="1" dirty="0">
                <a:solidFill>
                  <a:schemeClr val="accent2">
                    <a:lumMod val="50000"/>
                  </a:schemeClr>
                </a:solidFill>
              </a:rPr>
              <a:t>здоровья и обеспечение связанных с этими правами государственных гарантий;</a:t>
            </a:r>
          </a:p>
          <a:p>
            <a:r>
              <a:rPr lang="ru-RU" sz="38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sz="3800" b="1" dirty="0">
                <a:solidFill>
                  <a:srgbClr val="FF0000"/>
                </a:solidFill>
              </a:rPr>
              <a:t>) приоритет интересов пациента при оказании медицинской помощи;</a:t>
            </a:r>
          </a:p>
          <a:p>
            <a:r>
              <a:rPr lang="ru-RU" sz="3800" b="1" dirty="0">
                <a:solidFill>
                  <a:schemeClr val="accent2">
                    <a:lumMod val="50000"/>
                  </a:schemeClr>
                </a:solidFill>
              </a:rPr>
              <a:t>3) приоритет охраны здоровья детей;</a:t>
            </a:r>
          </a:p>
          <a:p>
            <a:r>
              <a:rPr lang="ru-RU" sz="3800" b="1" dirty="0">
                <a:solidFill>
                  <a:schemeClr val="accent2">
                    <a:lumMod val="50000"/>
                  </a:schemeClr>
                </a:solidFill>
              </a:rPr>
              <a:t>4) социальная защищенность граждан в случае утраты здоровья;</a:t>
            </a:r>
          </a:p>
          <a:p>
            <a:r>
              <a:rPr lang="ru-RU" sz="3800" b="1" dirty="0">
                <a:solidFill>
                  <a:schemeClr val="accent2">
                    <a:lumMod val="50000"/>
                  </a:schemeClr>
                </a:solidFill>
              </a:rPr>
              <a:t>5) ответственность органов государственной власти и органов местного самоуправления, должностных лиц организаций за обеспечение прав граждан в сфере охраны здоровья;</a:t>
            </a:r>
          </a:p>
          <a:p>
            <a:r>
              <a:rPr lang="ru-RU" sz="3800" b="1" dirty="0">
                <a:solidFill>
                  <a:srgbClr val="FF0000"/>
                </a:solidFill>
              </a:rPr>
              <a:t>6) доступность и качество медицинской помощи</a:t>
            </a:r>
            <a:r>
              <a:rPr lang="ru-RU" sz="3800" b="1" dirty="0" smtClean="0">
                <a:solidFill>
                  <a:srgbClr val="FF0000"/>
                </a:solidFill>
              </a:rPr>
              <a:t>;</a:t>
            </a:r>
          </a:p>
          <a:p>
            <a:endParaRPr lang="ru-RU" sz="3800" b="1" dirty="0">
              <a:solidFill>
                <a:srgbClr val="FF0000"/>
              </a:solidFill>
            </a:endParaRPr>
          </a:p>
          <a:p>
            <a:r>
              <a:rPr lang="ru-RU" sz="3800" b="1" dirty="0">
                <a:solidFill>
                  <a:schemeClr val="accent2">
                    <a:lumMod val="50000"/>
                  </a:schemeClr>
                </a:solidFill>
              </a:rPr>
              <a:t>7</a:t>
            </a:r>
            <a:r>
              <a:rPr lang="ru-RU" sz="3800" b="1" dirty="0">
                <a:solidFill>
                  <a:srgbClr val="FF0000"/>
                </a:solidFill>
              </a:rPr>
              <a:t>) недопустимость отказа в оказании медицинской помощи</a:t>
            </a:r>
            <a:r>
              <a:rPr lang="ru-RU" sz="3800" b="1" dirty="0" smtClean="0">
                <a:solidFill>
                  <a:srgbClr val="FF0000"/>
                </a:solidFill>
              </a:rPr>
              <a:t>;</a:t>
            </a:r>
          </a:p>
          <a:p>
            <a:endParaRPr lang="ru-RU" sz="3800" b="1" dirty="0">
              <a:solidFill>
                <a:srgbClr val="FF0000"/>
              </a:solidFill>
            </a:endParaRPr>
          </a:p>
          <a:p>
            <a:r>
              <a:rPr lang="ru-RU" sz="3800" b="1" dirty="0">
                <a:solidFill>
                  <a:srgbClr val="FF0000"/>
                </a:solidFill>
              </a:rPr>
              <a:t>8) приоритет профилактики в сфере охраны здоровья</a:t>
            </a:r>
            <a:r>
              <a:rPr lang="ru-RU" sz="3800" b="1" dirty="0" smtClean="0">
                <a:solidFill>
                  <a:srgbClr val="FF0000"/>
                </a:solidFill>
              </a:rPr>
              <a:t>;</a:t>
            </a:r>
          </a:p>
          <a:p>
            <a:endParaRPr lang="ru-RU" sz="3800" b="1" dirty="0">
              <a:solidFill>
                <a:srgbClr val="FF0000"/>
              </a:solidFill>
            </a:endParaRPr>
          </a:p>
          <a:p>
            <a:r>
              <a:rPr lang="ru-RU" sz="3800" b="1" dirty="0">
                <a:solidFill>
                  <a:srgbClr val="FF0000"/>
                </a:solidFill>
              </a:rPr>
              <a:t>9) соблюдение врачебной тайны</a:t>
            </a:r>
            <a:r>
              <a:rPr lang="ru-RU" sz="3800" b="1" dirty="0" smtClean="0">
                <a:solidFill>
                  <a:srgbClr val="FF0000"/>
                </a:solidFill>
              </a:rPr>
              <a:t>.</a:t>
            </a:r>
            <a:endParaRPr lang="ru-RU" sz="38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691680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6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имеет право на медицинскую помощь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Каждый имеет право на медицинскую помощь в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гарантированном объеме, оказываемую без взимания платы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соответствии с программой государственных гарантий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бесплатного оказания гражданам медицинской помощи, а также на получение платных медицинских услуг и иных услуг, в том числе в соответствии с договором добровольного медицинского страхования.</a:t>
            </a: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332656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Статья 19. Право на медицинскую помощь</a:t>
            </a:r>
            <a:endParaRPr lang="ru-RU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691680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41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805264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> </a:t>
            </a:r>
            <a:endParaRPr lang="ru-RU" sz="7200" dirty="0"/>
          </a:p>
          <a:p>
            <a:r>
              <a:rPr lang="ru-RU" sz="7200" dirty="0"/>
              <a:t>1. </a:t>
            </a:r>
            <a:r>
              <a:rPr lang="ru-RU" sz="6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Каждый имеет право получить в доступной для него форме имеющуюся в медицинской организации информацию о состоянии своего здоровья, в том числе сведения о результатах медицинского обследования, наличии заболевания, об установленном диагнозе и о прогнозе развития заболевания, методах оказания медицинской помощи, связанном с ними риске, возможных видах медицинского вмешательства, его последствиях и результатах оказания медицинской помощи.</a:t>
            </a:r>
          </a:p>
          <a:p>
            <a:r>
              <a:rPr lang="ru-RU" sz="6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Информация о состоянии здоровья предоставляется пациенту лично лечащим врачом или другими медицинскими работниками, принимающими непосредственное участие в медицинском обследовании и </a:t>
            </a:r>
            <a:r>
              <a:rPr lang="ru-RU" sz="6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лечении</a:t>
            </a:r>
            <a:endParaRPr lang="ru-RU" sz="6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6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Информация о состоянии здоровья не может быть предоставлена пациенту против его воли. В случае неблагоприятного прогноза развития заболевания информация должна сообщаться в деликатной форме гражданину или его супругу (супруге), одному из близких родственников (детям, родителям, усыновленным, усыновителям, родным братьям и родным сестрам, внукам, дедушкам, бабушкам), </a:t>
            </a:r>
            <a:r>
              <a:rPr lang="ru-RU" sz="6400" b="1" dirty="0">
                <a:solidFill>
                  <a:srgbClr val="C00000"/>
                </a:solidFill>
              </a:rPr>
              <a:t>если пациент не запретил сообщать им об этом </a:t>
            </a:r>
            <a:r>
              <a:rPr lang="ru-RU" sz="6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(или) не определил иное лицо, которому должна быть передана такая информация.</a:t>
            </a:r>
          </a:p>
          <a:p>
            <a:r>
              <a:rPr lang="ru-RU" sz="6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 Пациент либо его законный представитель имеет право непосредственно знакомиться с медицинской документацией, отражающей состояние его здоровья, и получать на основании такой документации консультации у других специалистов.</a:t>
            </a:r>
          </a:p>
          <a:p>
            <a:r>
              <a:rPr lang="ru-RU" sz="6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 Пациент либо его законный представитель имеет право на основании письменного заявления получать отражающие состояние здоровья медицинские документы, их копии и выписки из медицинских документов. Основания, порядок и сроки предоставления медицинских документов (их копий) и выписок из них устанавливаются уполномоченным федеральным органом исполнительной власти.</a:t>
            </a:r>
          </a:p>
          <a:p>
            <a:endParaRPr lang="ru-RU" sz="6400" b="1" dirty="0">
              <a:solidFill>
                <a:srgbClr val="A35B5B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"/>
            <a:ext cx="169168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67744" y="404664"/>
            <a:ext cx="5578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Статья 22. Информация о состоянии здоровья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494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223224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 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Медицинские работники и руководители медицинских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вправе:</a:t>
            </a:r>
          </a:p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принимать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организаций, занимающихся разработкой, производством и (или) реализацией </a:t>
            </a:r>
            <a:r>
              <a:rPr lang="ru-RU" sz="1800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лекарственных препаратов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медицинских изделий, организаций, обладающих правами на использование торгового наименования лекарственного препарата, организаций оптовой торговли лекарственными средствами, аптечных организаций (их представителей, иных физических и юридических лиц, осуществляющих свою деятельность от имени этих организаций) (далее соответственно - компания, представитель компании)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подарки, денежные средства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 исключением вознаграждений по договорам при проведении клинических исследований лекарственных препаратов, клинических испытаний медицинских изделий, в связи с осуществлением медицинским работником педагогической и (или) научной деятельности), в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 числе на оплату развлечений, отдыха, проезда к месту отдыха, а также принимать участие в развлекательных мероприятиях, проводимых за счет средств компаний, представителей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компаний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1192" y="188640"/>
            <a:ext cx="6661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Статья 74. Ограничения, налагаемые на медицинских работников и фармацевтических работников при осуществлении ими профессиональной деятельности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1691680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490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551363" y="6184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380288" y="188913"/>
            <a:ext cx="287337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548680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Статья 74. Ограничения, налагаемые на медицинских работников и фармацевтических работников при осуществлении ими профессиональной деятельности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824536"/>
          </a:xfrm>
        </p:spPr>
        <p:txBody>
          <a:bodyPr>
            <a:normAutofit/>
          </a:bodyPr>
          <a:lstStyle/>
          <a:p>
            <a:r>
              <a:rPr lang="ru-RU" sz="2000" b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заключать с компанией, представителем компании соглашения о назначении или рекомендации пациентам лекарственных препаратов, медицинских изделий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 исключением договоров о проведении клинических исследований лекарственных препаратов, клинических испытаний медицинских изделий);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получать от компании, представителя компании образцы лекарственных препаратов, медицинских изделий для вручения пациентам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 исключением случаев, связанных с проведением клинических исследований лекарственных препаратов, клинических испытаний медицинских изделий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выписывать лекарственные препараты, медицинские изделия на бланках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содержащих информацию рекламного характера, а также на рецептурных бланках, на которых заранее напечатано наименование лекарственного препарата, медицинского изделия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691680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770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0" y="737320"/>
            <a:ext cx="8460432" cy="6120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1.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Право на осуществление медицинской деятельности в Российской Федерации имеют лица, получившие медицинское или иное образование в Российской Федерации в соответствии с федеральными государственными образовательными стандартами и имеющие свидетельство об аккредитации специалиста.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2. Право на осуществление фармацевтической деятельности в Российской Федерации имеют: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1) лица, получившие фармацевтическое образование в Российской Федерации в соответствии с федеральными государственными образовательными стандартами, утверждаемыми в порядке, установленном законодательством Российской Федерации, и имеющие свидетельство об аккредитации специалиста;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3.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Аккредитация специалиста - процедура определения соответствия готовности лица, получившего высшее или среднее медицинское или фармацевтическое образование, к осуществлению медицинской деятельности по определенной медицинской специальности в соответствии с установленными порядками оказания медицинской помощи и со стандартами медицинской помощи либо фармацевтической деятельности. Аккредитация специалиста осуществляется по окончании им освоения основных образовательных программ среднего, высшего и послевузовского медицинского и фармацевтического образования, а также дополнительных профессиональных образовательных программ не реже одного раза в пять лет в порядке, установленном уполномоченным федеральным органом исполнительной власти.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4.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Лица, имеющие медицинское или фармацевтическое образование, не работавшие по своей специальности более пяти лет, могут быть допущены к осуществлению медицинской деятельности или фармацевтической деятельности в соответствии с полученной специальностью после прохождения обучения по дополнительным профессиональным образовательным программам (повышение квалификации, профессиональная переподготовка) и прохождения аккредитации</a:t>
            </a: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5. Лица, не завершившие освоение основных образовательных программ высшего медицинского или высшего фармацевтического образования, и лица с высшим медицинским или высшим фармацевтическим образованием могут быть допущены к осуществлению медицинской деятельности или фармацевтической деятельности на должностях среднего медицинского или среднего фармацевтического персонала в порядке, установленном уполномоченным федеральным органом исполнительной власти.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8864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Статья 69. Право на осуществление медицинской деятельности и фармацевтической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66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524750" y="188913"/>
            <a:ext cx="287338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6" name="AutoShape 2" descr="logo"/>
          <p:cNvSpPr>
            <a:spLocks noChangeAspect="1" noChangeArrowheads="1"/>
          </p:cNvSpPr>
          <p:nvPr/>
        </p:nvSpPr>
        <p:spPr bwMode="auto">
          <a:xfrm>
            <a:off x="63500" y="-952500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logo"/>
          <p:cNvSpPr>
            <a:spLocks noChangeAspect="1" noChangeArrowheads="1"/>
          </p:cNvSpPr>
          <p:nvPr/>
        </p:nvSpPr>
        <p:spPr bwMode="auto">
          <a:xfrm>
            <a:off x="63500" y="-815975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logo"/>
          <p:cNvSpPr>
            <a:spLocks noChangeAspect="1" noChangeArrowheads="1"/>
          </p:cNvSpPr>
          <p:nvPr/>
        </p:nvSpPr>
        <p:spPr bwMode="auto">
          <a:xfrm>
            <a:off x="63500" y="-815975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logo"/>
          <p:cNvSpPr>
            <a:spLocks noChangeAspect="1" noChangeArrowheads="1"/>
          </p:cNvSpPr>
          <p:nvPr/>
        </p:nvSpPr>
        <p:spPr bwMode="auto">
          <a:xfrm>
            <a:off x="63500" y="-815975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logo"/>
          <p:cNvSpPr>
            <a:spLocks noChangeAspect="1" noChangeArrowheads="1"/>
          </p:cNvSpPr>
          <p:nvPr/>
        </p:nvSpPr>
        <p:spPr bwMode="auto">
          <a:xfrm>
            <a:off x="63500" y="-815975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7838"/>
            <a:ext cx="518457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u="sng" dirty="0" smtClean="0">
                <a:solidFill>
                  <a:schemeClr val="accent1">
                    <a:lumMod val="50000"/>
                  </a:schemeClr>
                </a:solidFill>
              </a:rPr>
              <a:t>Этика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</a:rPr>
              <a:t>система норм </a:t>
            </a:r>
            <a:r>
              <a:rPr lang="ru-RU" b="1" i="1" u="sng" dirty="0">
                <a:solidFill>
                  <a:schemeClr val="accent1">
                    <a:lumMod val="50000"/>
                  </a:schemeClr>
                </a:solidFill>
              </a:rPr>
              <a:t>нравственного поведения л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юдей, их обязанностей по отношению друг к другу, к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обществу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 основе общечеловеческих представлений о добре и зле, а также – философское учение о морали, нравственности, как одной из форм идеологии, о ее сущности, законах исторического развития и роли в общественной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жизни</a:t>
            </a:r>
          </a:p>
          <a:p>
            <a:pPr algn="just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Медицинская этика-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совокупность </a:t>
            </a:r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</a:rPr>
              <a:t>моральных </a:t>
            </a:r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критериев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которыми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руководствуется работник здравоохранения в повседневной работе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направленной на удовлетворение потребностей общества и каждого человека в сохранении и укреплении состояния здоровья или возвращении его при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болезни </a:t>
            </a:r>
          </a:p>
        </p:txBody>
      </p:sp>
      <p:pic>
        <p:nvPicPr>
          <p:cNvPr id="9" name="Рисунок 8" descr="этика и деонтология медицинской сестры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340768"/>
            <a:ext cx="33234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114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987824" y="2636912"/>
            <a:ext cx="3312368" cy="2160240"/>
          </a:xfrm>
          <a:prstGeom prst="round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Врачебные ошибки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3736" y="152400"/>
            <a:ext cx="3960440" cy="18415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Недостатки навыков клинического обследования  больных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114300"/>
            <a:ext cx="3960440" cy="18288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Недостатки навыков лечебно-профилактических мероприятий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23728" y="5301208"/>
            <a:ext cx="5184576" cy="1296144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Недостатки навыков лабораторно-инструментальных исследований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0498" y="2527300"/>
            <a:ext cx="2238680" cy="2578100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Недостатки навыков медицинских манипуляций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216" y="2431896"/>
            <a:ext cx="2448272" cy="2673504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Недостатки  навыков по инфекционной безопасност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и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3559141" y="1993900"/>
            <a:ext cx="484632" cy="859036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4470276" y="4581128"/>
            <a:ext cx="484632" cy="864096"/>
          </a:xfrm>
          <a:prstGeom prst="up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267744" y="3501008"/>
            <a:ext cx="936104" cy="4846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>
            <a:off x="6084168" y="3429000"/>
            <a:ext cx="701715" cy="484632"/>
          </a:xfrm>
          <a:prstGeom prst="lef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117" name="Нижний колонтитул 19"/>
          <p:cNvSpPr>
            <a:spLocks noGrp="1"/>
          </p:cNvSpPr>
          <p:nvPr>
            <p:ph type="ftr" sz="quarter" idx="11"/>
          </p:nvPr>
        </p:nvSpPr>
        <p:spPr>
          <a:xfrm>
            <a:off x="7236296" y="6414789"/>
            <a:ext cx="1826535" cy="365125"/>
          </a:xfrm>
          <a:noFill/>
        </p:spPr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М.Э. Шубина, 2014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5220072" y="1949142"/>
            <a:ext cx="484632" cy="903794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765175"/>
            <a:ext cx="4895850" cy="504031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Врачебная ошибка </a:t>
            </a:r>
            <a:r>
              <a:rPr lang="ru-RU" b="1" dirty="0" smtClean="0">
                <a:solidFill>
                  <a:srgbClr val="A92703"/>
                </a:solidFill>
              </a:rPr>
              <a:t>– </a:t>
            </a:r>
            <a:r>
              <a:rPr lang="ru-RU" b="1" dirty="0" smtClean="0"/>
              <a:t>непреднамеренное нанесение вреда здоровью человека в связи с проведением оправданных диагностических, лечебных и профилактических мероприятий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solidFill>
                <a:srgbClr val="A9270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0400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pic>
        <p:nvPicPr>
          <p:cNvPr id="1026" name="Picture 2" descr="http://www.ljplus.ru/img4/s/h/shurwar/1310740813_doctor-mistakes-lawsu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30524"/>
            <a:ext cx="45720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3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11688" y="430213"/>
            <a:ext cx="5040312" cy="59055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 smtClean="0">
              <a:solidFill>
                <a:srgbClr val="A9270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Врачебная ошибка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A92703"/>
                </a:solidFill>
              </a:rPr>
              <a:t>– </a:t>
            </a:r>
            <a:r>
              <a:rPr lang="ru-RU" sz="2600" b="1" dirty="0" smtClean="0"/>
              <a:t>добросовестное заблуждение врача, основанное на несовершенстве самой врачебной науки и ее методов, либо в результате </a:t>
            </a:r>
            <a:r>
              <a:rPr lang="ru-RU" sz="2600" b="1" dirty="0" err="1" smtClean="0"/>
              <a:t>атипичного</a:t>
            </a:r>
            <a:r>
              <a:rPr lang="ru-RU" sz="2600" b="1" dirty="0" smtClean="0"/>
              <a:t> течения заболевания или </a:t>
            </a:r>
            <a:r>
              <a:rPr lang="ru-RU" sz="2600" b="1" u="sng" dirty="0" smtClean="0"/>
              <a:t>недостаточной подготовки врача</a:t>
            </a:r>
            <a:r>
              <a:rPr lang="ru-RU" sz="2600" b="1" dirty="0" smtClean="0"/>
              <a:t>, </a:t>
            </a:r>
            <a:r>
              <a:rPr lang="ru-RU" sz="2600" b="1" u="sng" dirty="0" smtClean="0"/>
              <a:t>если при этом не обнаруживается элементов халатности, невнимательности и медицинского невежества </a:t>
            </a:r>
          </a:p>
        </p:txBody>
      </p:sp>
      <p:sp>
        <p:nvSpPr>
          <p:cNvPr id="44040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F33D99-62E2-4F83-B7C9-C795950DBD8F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30400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pic>
        <p:nvPicPr>
          <p:cNvPr id="2050" name="Picture 2" descr="http://berdsk-online.ru/sites/default/files/images/stories/2012/August/22.08_vr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664"/>
            <a:ext cx="3995936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467557"/>
            <a:ext cx="4248150" cy="590391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Дефект оказания медицинской помощи</a:t>
            </a:r>
            <a:r>
              <a:rPr lang="ru-RU" b="1" dirty="0" smtClean="0">
                <a:solidFill>
                  <a:srgbClr val="FF0000"/>
                </a:solidFill>
              </a:rPr>
              <a:t> – </a:t>
            </a:r>
            <a:r>
              <a:rPr lang="ru-RU" sz="2800" b="1" dirty="0" smtClean="0"/>
              <a:t>некачественное оказание медицинской помощи, нарушение процесса диагностики, лечения, которое могло повлечь или повлекло за собой ухудшение здоровья пациента или его смерть</a:t>
            </a: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30400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pic>
        <p:nvPicPr>
          <p:cNvPr id="6146" name="Picture 2" descr="Ошибки врачей дорого обойдутся не только пациентам.&lt;br&gt;Фото: THINKSTOCK/FOTOB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295232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4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524750" y="188913"/>
            <a:ext cx="287338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6" name="AutoShape 2" descr="logo"/>
          <p:cNvSpPr>
            <a:spLocks noChangeAspect="1" noChangeArrowheads="1"/>
          </p:cNvSpPr>
          <p:nvPr/>
        </p:nvSpPr>
        <p:spPr bwMode="auto">
          <a:xfrm>
            <a:off x="63500" y="-952500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logo"/>
          <p:cNvSpPr>
            <a:spLocks noChangeAspect="1" noChangeArrowheads="1"/>
          </p:cNvSpPr>
          <p:nvPr/>
        </p:nvSpPr>
        <p:spPr bwMode="auto">
          <a:xfrm>
            <a:off x="63500" y="-815975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logo"/>
          <p:cNvSpPr>
            <a:spLocks noChangeAspect="1" noChangeArrowheads="1"/>
          </p:cNvSpPr>
          <p:nvPr/>
        </p:nvSpPr>
        <p:spPr bwMode="auto">
          <a:xfrm>
            <a:off x="63500" y="-815975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logo"/>
          <p:cNvSpPr>
            <a:spLocks noChangeAspect="1" noChangeArrowheads="1"/>
          </p:cNvSpPr>
          <p:nvPr/>
        </p:nvSpPr>
        <p:spPr bwMode="auto">
          <a:xfrm>
            <a:off x="63500" y="-815975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logo"/>
          <p:cNvSpPr>
            <a:spLocks noChangeAspect="1" noChangeArrowheads="1"/>
          </p:cNvSpPr>
          <p:nvPr/>
        </p:nvSpPr>
        <p:spPr bwMode="auto">
          <a:xfrm>
            <a:off x="63500" y="-815975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95536" y="188913"/>
            <a:ext cx="4032448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Причиненный вред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51520" y="1340768"/>
            <a:ext cx="47712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моральный вред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"физические и нравственные страдания", различные душевные переживания и болезненные телесные ощущения; 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материальный  вред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это все расходы, связанные с повреждением здоровья, которые можно документально подтвердить (подсчитать на калькуляторе)  -лечение, протезирование, спец. питание и т.п., включая утраченный заработок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078" name="Picture 6" descr="http://files.kormed.ru/pravo/page/otvetstvennost-meditsinskoy-organizatsii/kto-neset-otvetstvennost-za-prichinennyy-patsientu-vred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27113"/>
            <a:ext cx="4067944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14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logo"/>
          <p:cNvSpPr>
            <a:spLocks noChangeAspect="1" noChangeArrowheads="1"/>
          </p:cNvSpPr>
          <p:nvPr/>
        </p:nvSpPr>
        <p:spPr bwMode="auto">
          <a:xfrm>
            <a:off x="63500" y="-952500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logo"/>
          <p:cNvSpPr>
            <a:spLocks noChangeAspect="1" noChangeArrowheads="1"/>
          </p:cNvSpPr>
          <p:nvPr/>
        </p:nvSpPr>
        <p:spPr bwMode="auto">
          <a:xfrm>
            <a:off x="63500" y="-815975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logo"/>
          <p:cNvSpPr>
            <a:spLocks noChangeAspect="1" noChangeArrowheads="1"/>
          </p:cNvSpPr>
          <p:nvPr/>
        </p:nvSpPr>
        <p:spPr bwMode="auto">
          <a:xfrm>
            <a:off x="63500" y="-815975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logo"/>
          <p:cNvSpPr>
            <a:spLocks noChangeAspect="1" noChangeArrowheads="1"/>
          </p:cNvSpPr>
          <p:nvPr/>
        </p:nvSpPr>
        <p:spPr bwMode="auto">
          <a:xfrm>
            <a:off x="63500" y="-815975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logo"/>
          <p:cNvSpPr>
            <a:spLocks noChangeAspect="1" noChangeArrowheads="1"/>
          </p:cNvSpPr>
          <p:nvPr/>
        </p:nvSpPr>
        <p:spPr bwMode="auto">
          <a:xfrm>
            <a:off x="63500" y="-815975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528" y="0"/>
            <a:ext cx="5328592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Нравственные страдания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79512" y="838200"/>
            <a:ext cx="4752528" cy="2594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Страх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Возмущение; обида; утрата радости жизни; горе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Переживания в связи с физической неполноценностью, потерей родственников, раскрытием врачебной тайны, физической болью и т.п.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68420" y="3861048"/>
            <a:ext cx="3171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Физические страдания</a:t>
            </a:r>
            <a:endParaRPr lang="ru-RU" sz="2000" b="1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97039" y="4653136"/>
            <a:ext cx="4680520" cy="75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Боль, удушье, головокружение, чувство тошноты, зуд, жжение и т.п.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098" name="Picture 2" descr="http://files.kormed.ru/pravo/page/dela-sudebnye/isk-o-vozmeshchenii-moralnogo-vreda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3867185" cy="229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mhealth.ru/upload/img_get/d2/d27659ca1156d7e963e43ef47b792e2e_cropped_960x460_watermark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16" y="3356992"/>
            <a:ext cx="3672831" cy="245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14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7640" y="548680"/>
            <a:ext cx="3499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Материальный  вред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554162"/>
            <a:ext cx="5131296" cy="4323109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ru-RU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Упущенная выгода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Утрата заработка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Иные недополученные доходы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51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Произведенные расходы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Расходы на лечение, связанное с повреждением здоровья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Предстоящие расходы расходы на лечение, реабилитацию протезирование и т.п.</a:t>
            </a:r>
            <a:endParaRPr kumimoji="0" lang="ru-RU" sz="51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122" name="Picture 2" descr="Картинки по запросу картинки пострадавший паци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26384"/>
            <a:ext cx="2736304" cy="342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logo"/>
          <p:cNvSpPr>
            <a:spLocks noChangeAspect="1" noChangeArrowheads="1"/>
          </p:cNvSpPr>
          <p:nvPr/>
        </p:nvSpPr>
        <p:spPr bwMode="auto">
          <a:xfrm>
            <a:off x="63500" y="-952500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logo"/>
          <p:cNvSpPr>
            <a:spLocks noChangeAspect="1" noChangeArrowheads="1"/>
          </p:cNvSpPr>
          <p:nvPr/>
        </p:nvSpPr>
        <p:spPr bwMode="auto">
          <a:xfrm>
            <a:off x="63500" y="-815975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logo"/>
          <p:cNvSpPr>
            <a:spLocks noChangeAspect="1" noChangeArrowheads="1"/>
          </p:cNvSpPr>
          <p:nvPr/>
        </p:nvSpPr>
        <p:spPr bwMode="auto">
          <a:xfrm>
            <a:off x="63500" y="-815975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logo"/>
          <p:cNvSpPr>
            <a:spLocks noChangeAspect="1" noChangeArrowheads="1"/>
          </p:cNvSpPr>
          <p:nvPr/>
        </p:nvSpPr>
        <p:spPr bwMode="auto">
          <a:xfrm>
            <a:off x="63500" y="-815975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logo"/>
          <p:cNvSpPr>
            <a:spLocks noChangeAspect="1" noChangeArrowheads="1"/>
          </p:cNvSpPr>
          <p:nvPr/>
        </p:nvSpPr>
        <p:spPr bwMode="auto">
          <a:xfrm>
            <a:off x="63500" y="-815975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060848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Полностью излечивают болезни у 768 человек = 77%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Медицина не излечивает или мало помогает при болезни 225 = 23% пациентам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Вредит 7 = 0,7% пациентам 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Исходя из статистики, в 99% случаев медики поступают правильно и профессионально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0466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 данным Всемирной Организации Здравоохранения (на 1000 обратившихся в год за помощью пациентов в государственные и частные медицинские учреждения)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Рисунок 13" descr="http://www.medicinform.net/human/humanis/img/126/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56992"/>
            <a:ext cx="3657600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14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65300"/>
            <a:ext cx="8229600" cy="47894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Врач ОБЯЗАН: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100" b="1" dirty="0" smtClean="0">
                <a:solidFill>
                  <a:srgbClr val="002060"/>
                </a:solidFill>
              </a:rPr>
              <a:t>Всегда соответствовать высочайшим стандартам профессионального поведения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100" b="1" dirty="0" smtClean="0">
                <a:solidFill>
                  <a:srgbClr val="002060"/>
                </a:solidFill>
              </a:rPr>
              <a:t>Исполнять свои профессиональные обязанности не думая о выгоде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100" b="1" dirty="0" smtClean="0">
                <a:solidFill>
                  <a:srgbClr val="002060"/>
                </a:solidFill>
              </a:rPr>
              <a:t>Осторожно относиться к разглашению открытий и новых технологий лечения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100" b="1" dirty="0" smtClean="0">
                <a:solidFill>
                  <a:srgbClr val="002060"/>
                </a:solidFill>
              </a:rPr>
              <a:t>Всегда помнить, что его обязанность – сохранение человеческой жизни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100" b="1" dirty="0" smtClean="0">
                <a:solidFill>
                  <a:srgbClr val="002060"/>
                </a:solidFill>
              </a:rPr>
              <a:t>Проявлять по отношению к пациенту полную лояльность и использовать в помощь ему все свои знания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100" b="1" dirty="0" smtClean="0">
                <a:solidFill>
                  <a:srgbClr val="002060"/>
                </a:solidFill>
              </a:rPr>
              <a:t>Долг врача – предоставить срочную помощь, если он не уверен, что другие специалисты предоставят ее</a:t>
            </a:r>
          </a:p>
        </p:txBody>
      </p:sp>
      <p:pic>
        <p:nvPicPr>
          <p:cNvPr id="37893" name="Picture 5" descr="F:\зме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5700" y="155575"/>
            <a:ext cx="14605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524750" y="260350"/>
            <a:ext cx="287338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15616" y="381493"/>
            <a:ext cx="7176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Международный кодекс медицинской этики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http://www.medpalata74.ru/kodeks-po-etike-obsuzhdenie-otkryt</a:t>
            </a:r>
            <a:r>
              <a:rPr lang="en-US" sz="3200" dirty="0" smtClean="0"/>
              <a:t>o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tx1"/>
                </a:solidFill>
                <a:hlinkClick r:id="rId2"/>
              </a:rPr>
              <a:t>Коллеги! Комитет по медицинской этике выносит на обсуждение Кодекс профессиональной этики медицинских работников Челябинской области. Просим Вас внести свои предложения и корректировки в данный документ, присылайте их по адресу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maria_medpalata74@mail.ru!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139952" y="1600200"/>
            <a:ext cx="4546848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/>
              <a:t>Кодекс профессиональной этики медицинских работников Челябинской области</a:t>
            </a: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logo"/>
          <p:cNvSpPr>
            <a:spLocks noChangeAspect="1" noChangeArrowheads="1"/>
          </p:cNvSpPr>
          <p:nvPr/>
        </p:nvSpPr>
        <p:spPr bwMode="auto">
          <a:xfrm>
            <a:off x="63500" y="-952500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logo"/>
          <p:cNvSpPr>
            <a:spLocks noChangeAspect="1" noChangeArrowheads="1"/>
          </p:cNvSpPr>
          <p:nvPr/>
        </p:nvSpPr>
        <p:spPr bwMode="auto">
          <a:xfrm>
            <a:off x="63500" y="-815975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logo"/>
          <p:cNvSpPr>
            <a:spLocks noChangeAspect="1" noChangeArrowheads="1"/>
          </p:cNvSpPr>
          <p:nvPr/>
        </p:nvSpPr>
        <p:spPr bwMode="auto">
          <a:xfrm>
            <a:off x="63500" y="-815975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logo"/>
          <p:cNvSpPr>
            <a:spLocks noChangeAspect="1" noChangeArrowheads="1"/>
          </p:cNvSpPr>
          <p:nvPr/>
        </p:nvSpPr>
        <p:spPr bwMode="auto">
          <a:xfrm>
            <a:off x="63500" y="-815975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logo"/>
          <p:cNvSpPr>
            <a:spLocks noChangeAspect="1" noChangeArrowheads="1"/>
          </p:cNvSpPr>
          <p:nvPr/>
        </p:nvSpPr>
        <p:spPr bwMode="auto">
          <a:xfrm>
            <a:off x="63500" y="-815975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10497"/>
            <a:ext cx="51845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u="sng" dirty="0">
                <a:solidFill>
                  <a:schemeClr val="tx2">
                    <a:lumMod val="50000"/>
                  </a:schemeClr>
                </a:solidFill>
              </a:rPr>
              <a:t>Медицинская деонтология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– совокупность </a:t>
            </a:r>
            <a:r>
              <a:rPr lang="ru-RU" sz="2000" b="1" i="1" u="sng" dirty="0">
                <a:solidFill>
                  <a:schemeClr val="tx2">
                    <a:lumMod val="50000"/>
                  </a:schemeClr>
                </a:solidFill>
              </a:rPr>
              <a:t>этических норм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при выполнении медицинским работником своих профессиональных обязанностей, а также </a:t>
            </a:r>
            <a:r>
              <a:rPr lang="ru-RU" sz="2000" b="1" i="1" u="sng" dirty="0">
                <a:solidFill>
                  <a:schemeClr val="tx2">
                    <a:lumMod val="50000"/>
                  </a:schemeClr>
                </a:solidFill>
              </a:rPr>
              <a:t>принципов поведения</a:t>
            </a:r>
            <a:r>
              <a:rPr lang="ru-RU" b="1" i="1" u="sng" dirty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профессиональных приемов психологического общения с обратившимся к врачу здоровым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или больным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человеком</a:t>
            </a:r>
          </a:p>
          <a:p>
            <a:pPr algn="just"/>
            <a:endParaRPr lang="ru-RU" dirty="0" smtClean="0"/>
          </a:p>
          <a:p>
            <a:pPr algn="just"/>
            <a:r>
              <a:rPr lang="ru-RU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Медицинская </a:t>
            </a:r>
            <a:r>
              <a:rPr lang="ru-RU" sz="2400" b="1" i="1" u="sng" dirty="0">
                <a:solidFill>
                  <a:schemeClr val="accent2">
                    <a:lumMod val="75000"/>
                  </a:schemeClr>
                </a:solidFill>
              </a:rPr>
              <a:t>этика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не несет в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себе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специфики отдельной врачебной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специальности</a:t>
            </a:r>
          </a:p>
          <a:p>
            <a:pPr algn="just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Медицинская </a:t>
            </a:r>
            <a:r>
              <a:rPr lang="ru-RU" sz="2400" b="1" i="1" u="sng" dirty="0">
                <a:solidFill>
                  <a:schemeClr val="accent2">
                    <a:lumMod val="75000"/>
                  </a:schemeClr>
                </a:solidFill>
              </a:rPr>
              <a:t>деонтология</a:t>
            </a:r>
            <a:r>
              <a:rPr lang="ru-RU" sz="2000" b="1" i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u="sng" dirty="0">
                <a:solidFill>
                  <a:schemeClr val="accent2">
                    <a:lumMod val="75000"/>
                  </a:schemeClr>
                </a:solidFill>
              </a:rPr>
              <a:t>имеет </a:t>
            </a:r>
            <a:endParaRPr lang="ru-RU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прикладной </a:t>
            </a:r>
            <a:r>
              <a:rPr lang="ru-RU" u="sng" dirty="0">
                <a:solidFill>
                  <a:schemeClr val="accent2">
                    <a:lumMod val="75000"/>
                  </a:schemeClr>
                </a:solidFill>
              </a:rPr>
              <a:t>характер,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обусловленный той или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иной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медицинской профессией, т.е.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различают деонтологию педиатра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терапевта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эндокринолога,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хирурга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онколога,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рентгенолога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венеролога.др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Рисунок 9" descr="медицинская этика и деонтология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204864"/>
            <a:ext cx="356481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114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Icebe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</p:spPr>
      </p:pic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4500563" y="116632"/>
            <a:ext cx="4643437" cy="512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Начатая в Челябинской области работа по повышению престижа медицинских работников лишь вершина айсберга новых неизведанных современных вызовов, которые предъявляет нам жизнь. Наша задача- своевременно  и адекватно отвечать на эти вызовы.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5301208"/>
            <a:ext cx="4644008" cy="1200329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председатель Комитета по этике НП «Медицинская палата Челябинской области»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Огошкова И.А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galernayas.ru/uploads/posts/2013-01/1358780060_1338188638_reka_m_ban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65627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5032" y="4797152"/>
            <a:ext cx="6413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28575">
                  <a:solidFill>
                    <a:srgbClr val="A35B5B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Успехов в работе!</a:t>
            </a:r>
            <a:endParaRPr lang="ru-RU" sz="5400" b="1" cap="none" spc="50" dirty="0">
              <a:ln w="28575">
                <a:solidFill>
                  <a:srgbClr val="A35B5B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188640"/>
            <a:ext cx="8229600" cy="9075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Принципы медицинской деонтологии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SzPct val="126000"/>
              <a:buFont typeface="Wingdings" pitchFamily="2" charset="2"/>
              <a:buChar char="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сохранения врачебной тайны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6000"/>
              <a:buFont typeface="Wingdings" pitchFamily="2" charset="2"/>
              <a:buChar char="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Меры ответственности за жизнь и здоровье больных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6000"/>
              <a:buFont typeface="Wingdings" pitchFamily="2" charset="2"/>
              <a:buChar char="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Проблемы взаимоотношений в медицинском сообществе, между медицинским персоналом и больным, его родственниками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6000"/>
              <a:buFont typeface="Wingdings" pitchFamily="2" charset="2"/>
              <a:buChar char="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об отношениях между врачом и пациентом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6000"/>
              <a:buFont typeface="Wingdings" pitchFamily="2" charset="2"/>
              <a:buChar char="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Поведение медицинского персонала направленное на повышение эффективности лечения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6000"/>
              <a:buFont typeface="Wingdings" pitchFamily="2" charset="2"/>
              <a:buChar char="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Исключение неблагоприятных факторов в медицинской деятельности</a:t>
            </a:r>
          </a:p>
          <a:p>
            <a:pPr eaLnBrk="1" hangingPunct="1">
              <a:lnSpc>
                <a:spcPct val="90000"/>
              </a:lnSpc>
              <a:buSzPct val="126000"/>
            </a:pPr>
            <a:endParaRPr lang="ru-RU" sz="2400" dirty="0" smtClean="0"/>
          </a:p>
        </p:txBody>
      </p:sp>
      <p:pic>
        <p:nvPicPr>
          <p:cNvPr id="33797" name="Picture 5" descr="F:\зме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8700" y="50800"/>
            <a:ext cx="16256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451725" y="115888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306" y="692696"/>
            <a:ext cx="4536181" cy="575945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обязанности медицинских работников:</a:t>
            </a:r>
          </a:p>
          <a:p>
            <a:pPr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>
              <a:defRPr/>
            </a:pPr>
            <a:r>
              <a:rPr lang="ru-RU" sz="2000" b="1" u="sng" dirty="0" smtClean="0"/>
              <a:t>осуществлять свою деятельность в соответствии с законодательством РФ, руководствуясь принципами медицинской этики и </a:t>
            </a:r>
            <a:r>
              <a:rPr lang="ru-RU" sz="2000" b="1" u="sng" dirty="0" smtClean="0"/>
              <a:t>деонтологии</a:t>
            </a:r>
          </a:p>
          <a:p>
            <a:pPr>
              <a:defRPr/>
            </a:pPr>
            <a:endParaRPr lang="ru-RU" sz="2000" b="1" dirty="0" smtClean="0"/>
          </a:p>
          <a:p>
            <a:pPr>
              <a:defRPr/>
            </a:pPr>
            <a:r>
              <a:rPr lang="ru-RU" sz="2000" b="1" dirty="0" smtClean="0"/>
              <a:t>оказывать медицинскую помощь в соответствии со своей квалификацией, должностными инструкциями, служебными и должностными обязанностями – врачебный персонал, средний и младший медицинский </a:t>
            </a:r>
            <a:r>
              <a:rPr lang="ru-RU" sz="2000" b="1" dirty="0" smtClean="0"/>
              <a:t>персонал</a:t>
            </a:r>
          </a:p>
          <a:p>
            <a:pPr>
              <a:defRPr/>
            </a:pPr>
            <a:endParaRPr lang="ru-RU" sz="2000" b="1" dirty="0" smtClean="0"/>
          </a:p>
          <a:p>
            <a:pPr>
              <a:defRPr/>
            </a:pPr>
            <a:r>
              <a:rPr lang="ru-RU" sz="2000" b="1" dirty="0" smtClean="0"/>
              <a:t>соблюдать врачебную тайну</a:t>
            </a:r>
            <a:r>
              <a:rPr lang="ru-RU" sz="2000" b="1" dirty="0" smtClean="0"/>
              <a:t>;</a:t>
            </a:r>
          </a:p>
          <a:p>
            <a:pPr>
              <a:defRPr/>
            </a:pPr>
            <a:endParaRPr lang="ru-RU" sz="2000" b="1" dirty="0" smtClean="0"/>
          </a:p>
          <a:p>
            <a:pPr>
              <a:defRPr/>
            </a:pPr>
            <a:r>
              <a:rPr lang="ru-RU" sz="2000" b="1" dirty="0" smtClean="0"/>
              <a:t>совершенствовать профессиональные знания и навыки путем обучения по дополнительным профессиональным образовательным программам в образовательных и научных организациях и др.</a:t>
            </a:r>
          </a:p>
          <a:p>
            <a:pPr>
              <a:defRPr/>
            </a:pPr>
            <a:endParaRPr lang="ru-RU" sz="2000" b="1" dirty="0" smtClean="0"/>
          </a:p>
        </p:txBody>
      </p:sp>
      <p:sp>
        <p:nvSpPr>
          <p:cNvPr id="58372" name="Прямоугольник 3"/>
          <p:cNvSpPr>
            <a:spLocks noChangeArrowheads="1"/>
          </p:cNvSpPr>
          <p:nvPr/>
        </p:nvSpPr>
        <p:spPr bwMode="auto">
          <a:xfrm>
            <a:off x="0" y="836613"/>
            <a:ext cx="395288" cy="288925"/>
          </a:xfrm>
          <a:prstGeom prst="rect">
            <a:avLst/>
          </a:prstGeom>
          <a:solidFill>
            <a:schemeClr val="bg1"/>
          </a:solidFill>
          <a:ln w="12700" cap="sq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pic>
        <p:nvPicPr>
          <p:cNvPr id="8194" name="Picture 2" descr="http://www.elenafursova.ru/assets/images/%D0%BF%D0%B8%D0%BB%D1%8E%D0%BB%D0%B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81075"/>
            <a:ext cx="295232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15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logo"/>
          <p:cNvSpPr>
            <a:spLocks noChangeAspect="1" noChangeArrowheads="1"/>
          </p:cNvSpPr>
          <p:nvPr/>
        </p:nvSpPr>
        <p:spPr bwMode="auto">
          <a:xfrm>
            <a:off x="63500" y="-952500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logo"/>
          <p:cNvSpPr>
            <a:spLocks noChangeAspect="1" noChangeArrowheads="1"/>
          </p:cNvSpPr>
          <p:nvPr/>
        </p:nvSpPr>
        <p:spPr bwMode="auto">
          <a:xfrm>
            <a:off x="63500" y="-815975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logo"/>
          <p:cNvSpPr>
            <a:spLocks noChangeAspect="1" noChangeArrowheads="1"/>
          </p:cNvSpPr>
          <p:nvPr/>
        </p:nvSpPr>
        <p:spPr bwMode="auto">
          <a:xfrm>
            <a:off x="63500" y="-815975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logo"/>
          <p:cNvSpPr>
            <a:spLocks noChangeAspect="1" noChangeArrowheads="1"/>
          </p:cNvSpPr>
          <p:nvPr/>
        </p:nvSpPr>
        <p:spPr bwMode="auto">
          <a:xfrm>
            <a:off x="63500" y="-815975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logo"/>
          <p:cNvSpPr>
            <a:spLocks noChangeAspect="1" noChangeArrowheads="1"/>
          </p:cNvSpPr>
          <p:nvPr/>
        </p:nvSpPr>
        <p:spPr bwMode="auto">
          <a:xfrm>
            <a:off x="63500" y="-815975"/>
            <a:ext cx="12477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28800"/>
            <a:ext cx="522956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/>
              <a:t>Первая </a:t>
            </a:r>
            <a:r>
              <a:rPr lang="ru-RU" sz="2000" dirty="0"/>
              <a:t>особенность </a:t>
            </a:r>
            <a:r>
              <a:rPr lang="ru-RU" sz="2000" dirty="0" smtClean="0"/>
              <a:t>- широкий круг </a:t>
            </a:r>
            <a:r>
              <a:rPr lang="ru-RU" sz="2000" dirty="0"/>
              <a:t>проблем, с которыми обращаются больные к врачу-терапевту, что требует особо глубокого и вдумчивого отношения </a:t>
            </a:r>
            <a:r>
              <a:rPr lang="ru-RU" sz="2000" dirty="0" smtClean="0"/>
              <a:t>врача к пациенту, деонтологического подхода в их решении.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/>
              <a:t>Вторая особенность </a:t>
            </a:r>
            <a:r>
              <a:rPr lang="ru-RU" sz="2000" dirty="0" smtClean="0"/>
              <a:t>-  личностная опосредованность </a:t>
            </a:r>
            <a:r>
              <a:rPr lang="ru-RU" sz="2000" dirty="0"/>
              <a:t>всех проявлений заболевания в клинике внутренних болезней. </a:t>
            </a:r>
            <a:r>
              <a:rPr lang="ru-RU" sz="2000" dirty="0" smtClean="0"/>
              <a:t>Необходимость психотерапевтических навыков </a:t>
            </a:r>
            <a:r>
              <a:rPr lang="ru-RU" sz="2000" dirty="0"/>
              <a:t>врача </a:t>
            </a:r>
            <a:r>
              <a:rPr lang="ru-RU" sz="2000" dirty="0" smtClean="0"/>
              <a:t>для решения профессиональных вопросов.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собенности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реализации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деонтологического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подхода в работе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врача-терапевта</a:t>
            </a:r>
          </a:p>
        </p:txBody>
      </p:sp>
      <p:pic>
        <p:nvPicPr>
          <p:cNvPr id="11" name="Рисунок 10" descr="Основы этики и деонтологии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645024"/>
            <a:ext cx="36724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114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lum brigh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0" b="5014"/>
          <a:stretch>
            <a:fillRect/>
          </a:stretch>
        </p:blipFill>
        <p:spPr bwMode="auto">
          <a:xfrm>
            <a:off x="-32701" y="714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115393"/>
              </p:ext>
            </p:extLst>
          </p:nvPr>
        </p:nvGraphicFramePr>
        <p:xfrm>
          <a:off x="4587346" y="729134"/>
          <a:ext cx="4556654" cy="5681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9352"/>
                <a:gridCol w="1357302"/>
              </a:tblGrid>
              <a:tr h="568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Свердловская область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29,9 %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8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Ставропольский край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29,7 %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8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Владимирская область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29,5 %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8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Камчатский край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29,0 %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8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Челябинская область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28,7 %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8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Волгоградская область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28,4 %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8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Амурская область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26,9 %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362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Карачаево-Черкесская Республика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26,0 %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8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Республика Дагестан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16,6 %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4"/>
          <p:cNvSpPr txBox="1">
            <a:spLocks/>
          </p:cNvSpPr>
          <p:nvPr/>
        </p:nvSpPr>
        <p:spPr>
          <a:xfrm>
            <a:off x="0" y="0"/>
            <a:ext cx="9144000" cy="7238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 в целом отрицательно оценивается населением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1"/>
          <a:stretch>
            <a:fillRect/>
          </a:stretch>
        </p:blipFill>
        <p:spPr bwMode="auto">
          <a:xfrm>
            <a:off x="-65402" y="723899"/>
            <a:ext cx="4604701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Gerb1_mal Chast Mas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46" y="0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9547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медицинской этики в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современном здравоохранении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699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rgbClr val="A35B5B"/>
                </a:solidFill>
                <a:latin typeface="Times New Roman" pitchFamily="18" charset="0"/>
                <a:cs typeface="Times New Roman" pitchFamily="18" charset="0"/>
              </a:rPr>
              <a:t>Число  жалоб на медицинских работников и судебных тяжб возрастает</a:t>
            </a:r>
          </a:p>
          <a:p>
            <a:pPr eaLnBrk="1" hangingPunct="1"/>
            <a:r>
              <a:rPr lang="ru-RU" sz="2800" b="1" dirty="0" smtClean="0">
                <a:solidFill>
                  <a:srgbClr val="A35B5B"/>
                </a:solidFill>
                <a:latin typeface="Times New Roman" pitchFamily="18" charset="0"/>
                <a:cs typeface="Times New Roman" pitchFamily="18" charset="0"/>
              </a:rPr>
              <a:t>В структуре обращений граждан в Минздрав Челябинской области вопросы этики и деонтологии составляют: </a:t>
            </a:r>
          </a:p>
          <a:p>
            <a:pPr eaLnBrk="1" hangingPunct="1"/>
            <a:r>
              <a:rPr lang="ru-RU" sz="2800" b="1" dirty="0" smtClean="0">
                <a:solidFill>
                  <a:srgbClr val="A35B5B"/>
                </a:solidFill>
                <a:latin typeface="Times New Roman" pitchFamily="18" charset="0"/>
                <a:cs typeface="Times New Roman" pitchFamily="18" charset="0"/>
              </a:rPr>
              <a:t>2011 год- 24.36%</a:t>
            </a:r>
          </a:p>
          <a:p>
            <a:pPr eaLnBrk="1" hangingPunct="1"/>
            <a:r>
              <a:rPr lang="ru-RU" sz="2800" b="1" dirty="0" smtClean="0">
                <a:solidFill>
                  <a:srgbClr val="A35B5B"/>
                </a:solidFill>
                <a:latin typeface="Times New Roman" pitchFamily="18" charset="0"/>
                <a:cs typeface="Times New Roman" pitchFamily="18" charset="0"/>
              </a:rPr>
              <a:t>2012 год- 5.0%</a:t>
            </a:r>
          </a:p>
          <a:p>
            <a:pPr eaLnBrk="1" hangingPunct="1"/>
            <a:r>
              <a:rPr lang="ru-RU" sz="2800" b="1" dirty="0" smtClean="0">
                <a:solidFill>
                  <a:srgbClr val="A35B5B"/>
                </a:solidFill>
                <a:latin typeface="Times New Roman" pitchFamily="18" charset="0"/>
                <a:cs typeface="Times New Roman" pitchFamily="18" charset="0"/>
              </a:rPr>
              <a:t>2013 год- 2.42%</a:t>
            </a:r>
          </a:p>
          <a:p>
            <a:pPr eaLnBrk="1" hangingPunct="1"/>
            <a:r>
              <a:rPr lang="ru-RU" sz="2800" b="1" dirty="0" smtClean="0">
                <a:solidFill>
                  <a:srgbClr val="A35B5B"/>
                </a:solidFill>
                <a:latin typeface="Times New Roman" pitchFamily="18" charset="0"/>
                <a:cs typeface="Times New Roman" pitchFamily="18" charset="0"/>
              </a:rPr>
              <a:t>2014 год-  2.19%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6093296"/>
            <a:ext cx="6228184" cy="646331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председатель Комитета по этике НП «Медицинская палата Челябинской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области»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Огошкова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И.А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708400" y="260350"/>
            <a:ext cx="5097463" cy="5632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A927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Право на уважительное и гуманное отношение со стороны медицинского и обслуживающего персонала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Право на выбор врача с учетом его согласия, выбор ЛПУ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Право на проведение по просьбе пациента консилиума и консультации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Право на облегчение боли, связанной с заболеванием….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Право на сохранение в тайне информации о факте обращения за медицинской помощью, о состоянии здоровья, диагнозе и ….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этика и деонтология медицинской сестры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3323476" cy="282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974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517</TotalTime>
  <Words>1414</Words>
  <Application>Microsoft Office PowerPoint</Application>
  <PresentationFormat>Экран (4:3)</PresentationFormat>
  <Paragraphs>209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Принципы медицинской деонтологии</vt:lpstr>
      <vt:lpstr>Презентация PowerPoint</vt:lpstr>
      <vt:lpstr>Презентация PowerPoint</vt:lpstr>
      <vt:lpstr>Презентация PowerPoint</vt:lpstr>
      <vt:lpstr>Вопросы медицинской этики в современном здравоохранении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ФЕДЕРАЛЬНЫЙ ЗАКОН   ОБ ОСНОВАХ ОХРАНЫ ЗДОРОВЬЯ ГРАЖДАН В РОССИЙСКОЙ ФЕДЕРАЦИИ  N 323-ФЗ   </vt:lpstr>
      <vt:lpstr>Статья 4. Основные принципы охраны здоровья </vt:lpstr>
      <vt:lpstr>Презентация PowerPoint</vt:lpstr>
      <vt:lpstr>Презентация PowerPoint</vt:lpstr>
      <vt:lpstr>       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http://www.medpalata74.ru/kodeks-po-etike-obsuzhdenie-otkryto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Олюшенька</dc:creator>
  <cp:lastModifiedBy>Ильичева Ольга Евгеньевна</cp:lastModifiedBy>
  <cp:revision>34</cp:revision>
  <dcterms:created xsi:type="dcterms:W3CDTF">2015-11-13T02:10:35Z</dcterms:created>
  <dcterms:modified xsi:type="dcterms:W3CDTF">2015-12-03T08:04:50Z</dcterms:modified>
</cp:coreProperties>
</file>